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53" r:id="rId4"/>
  </p:sldMasterIdLst>
  <p:notesMasterIdLst>
    <p:notesMasterId r:id="rId15"/>
  </p:notesMasterIdLst>
  <p:sldIdLst>
    <p:sldId id="279" r:id="rId5"/>
    <p:sldId id="2142532351" r:id="rId6"/>
    <p:sldId id="2142532382" r:id="rId7"/>
    <p:sldId id="2142532383" r:id="rId8"/>
    <p:sldId id="2142532377" r:id="rId9"/>
    <p:sldId id="2142532379" r:id="rId10"/>
    <p:sldId id="2142532380" r:id="rId11"/>
    <p:sldId id="2142532381" r:id="rId12"/>
    <p:sldId id="2142532358" r:id="rId13"/>
    <p:sldId id="2142532357"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jay Solomon" initials="SS" lastIdx="1" clrIdx="0">
    <p:extLst>
      <p:ext uri="{19B8F6BF-5375-455C-9EA6-DF929625EA0E}">
        <p15:presenceInfo xmlns:p15="http://schemas.microsoft.com/office/powerpoint/2012/main" userId="Sujay Solom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6E4D09-935D-43B9-8870-911B4420BDA4}" v="74" dt="2020-06-04T11:17:34.315"/>
  </p1510:revLst>
</p1510:revInfo>
</file>

<file path=ppt/tableStyles.xml><?xml version="1.0" encoding="utf-8"?>
<a:tblStyleLst xmlns:a="http://schemas.openxmlformats.org/drawingml/2006/main" def="{FAE9D7D4-FCE9-4A55-8185-6E2795874F8A}">
  <a:tblStyle styleId="{FAE9D7D4-FCE9-4A55-8185-6E2795874F8A}"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p:restoredTop sz="92041" autoAdjust="0"/>
  </p:normalViewPr>
  <p:slideViewPr>
    <p:cSldViewPr snapToGrid="0">
      <p:cViewPr varScale="1">
        <p:scale>
          <a:sx n="157" d="100"/>
          <a:sy n="157" d="100"/>
        </p:scale>
        <p:origin x="89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7fabc1ec5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g77fabc1ec5_1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Speaker - ?</a:t>
            </a: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4251047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6769268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3310569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2941018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10289122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1851916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Sujay</a:t>
            </a:r>
          </a:p>
          <a:p>
            <a:endParaRPr lang="en-US" dirty="0"/>
          </a:p>
        </p:txBody>
      </p:sp>
    </p:spTree>
    <p:extLst>
      <p:ext uri="{BB962C8B-B14F-4D97-AF65-F5344CB8AC3E}">
        <p14:creationId xmlns:p14="http://schemas.microsoft.com/office/powerpoint/2010/main" val="41132695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Speaker - Bruce</a:t>
            </a:r>
          </a:p>
          <a:p>
            <a:endParaRPr lang="en-US" dirty="0"/>
          </a:p>
        </p:txBody>
      </p:sp>
    </p:spTree>
    <p:extLst>
      <p:ext uri="{BB962C8B-B14F-4D97-AF65-F5344CB8AC3E}">
        <p14:creationId xmlns:p14="http://schemas.microsoft.com/office/powerpoint/2010/main" val="15682834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4"/>
        <p:cNvGrpSpPr/>
        <p:nvPr/>
      </p:nvGrpSpPr>
      <p:grpSpPr>
        <a:xfrm>
          <a:off x="0" y="0"/>
          <a:ext cx="0" cy="0"/>
          <a:chOff x="0" y="0"/>
          <a:chExt cx="0" cy="0"/>
        </a:xfrm>
      </p:grpSpPr>
      <p:sp>
        <p:nvSpPr>
          <p:cNvPr id="15" name="Google Shape;15;p3"/>
          <p:cNvSpPr/>
          <p:nvPr/>
        </p:nvSpPr>
        <p:spPr>
          <a:xfrm>
            <a:off x="0" y="772583"/>
            <a:ext cx="9144000" cy="4371000"/>
          </a:xfrm>
          <a:prstGeom prst="rect">
            <a:avLst/>
          </a:prstGeom>
          <a:solidFill>
            <a:srgbClr val="3664AD">
              <a:alpha val="196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664AD"/>
              </a:solidFill>
              <a:latin typeface="Calibri"/>
              <a:ea typeface="Calibri"/>
              <a:cs typeface="Calibri"/>
              <a:sym typeface="Calibri"/>
            </a:endParaRPr>
          </a:p>
        </p:txBody>
      </p:sp>
      <p:sp>
        <p:nvSpPr>
          <p:cNvPr id="16" name="Google Shape;16;p3"/>
          <p:cNvSpPr txBox="1">
            <a:spLocks noGrp="1"/>
          </p:cNvSpPr>
          <p:nvPr>
            <p:ph type="title"/>
          </p:nvPr>
        </p:nvSpPr>
        <p:spPr>
          <a:xfrm>
            <a:off x="333992" y="159442"/>
            <a:ext cx="7893900" cy="4473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262626"/>
              </a:buClr>
              <a:buSzPts val="3000"/>
              <a:buFont typeface="Gill Sans"/>
              <a:buNone/>
              <a:defRPr sz="3000" b="0" i="0" u="none" strike="noStrike" cap="none">
                <a:solidFill>
                  <a:srgbClr val="262626"/>
                </a:solidFill>
                <a:latin typeface="Gill Sans"/>
                <a:ea typeface="Gill Sans"/>
                <a:cs typeface="Gill Sans"/>
                <a:sym typeface="Gill Sans"/>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pic>
        <p:nvPicPr>
          <p:cNvPr id="17" name="Google Shape;17;p3"/>
          <p:cNvPicPr preferRelativeResize="0"/>
          <p:nvPr/>
        </p:nvPicPr>
        <p:blipFill rotWithShape="1">
          <a:blip r:embed="rId2">
            <a:alphaModFix amt="6000"/>
          </a:blip>
          <a:srcRect l="17595"/>
          <a:stretch/>
        </p:blipFill>
        <p:spPr>
          <a:xfrm>
            <a:off x="0" y="775758"/>
            <a:ext cx="6393970" cy="4364563"/>
          </a:xfrm>
          <a:prstGeom prst="rect">
            <a:avLst/>
          </a:prstGeom>
          <a:noFill/>
          <a:ln>
            <a:noFill/>
          </a:ln>
        </p:spPr>
      </p:pic>
      <p:sp>
        <p:nvSpPr>
          <p:cNvPr id="18" name="Google Shape;18;p3"/>
          <p:cNvSpPr txBox="1">
            <a:spLocks noGrp="1"/>
          </p:cNvSpPr>
          <p:nvPr>
            <p:ph type="body" idx="1"/>
          </p:nvPr>
        </p:nvSpPr>
        <p:spPr>
          <a:xfrm>
            <a:off x="317500" y="943429"/>
            <a:ext cx="8369400" cy="3143100"/>
          </a:xfrm>
          <a:prstGeom prst="rect">
            <a:avLst/>
          </a:prstGeom>
          <a:noFill/>
          <a:ln>
            <a:noFill/>
          </a:ln>
        </p:spPr>
        <p:txBody>
          <a:bodyPr spcFirstLastPara="1" wrap="square" lIns="91425" tIns="91425" rIns="91425" bIns="91425" anchor="t" anchorCtr="0">
            <a:noAutofit/>
          </a:bodyPr>
          <a:lstStyle>
            <a:lvl1pPr marL="457200" marR="0" lvl="0"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Gill Sans"/>
                <a:ea typeface="Gill Sans"/>
                <a:cs typeface="Gill Sans"/>
                <a:sym typeface="Gill Sans"/>
              </a:defRPr>
            </a:lvl1pPr>
            <a:lvl2pPr marL="914400" marR="0" lvl="1" indent="-342900" algn="l">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Gill Sans"/>
                <a:ea typeface="Gill Sans"/>
                <a:cs typeface="Gill Sans"/>
                <a:sym typeface="Gill Sans"/>
              </a:defRPr>
            </a:lvl2pPr>
            <a:lvl3pPr marL="1371600" marR="0" lvl="2" indent="-330200" algn="l">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3pPr>
            <a:lvl4pPr marL="1828800" marR="0" lvl="3" indent="-330200" algn="l">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4pPr>
            <a:lvl5pPr marL="2286000" marR="0" lvl="4" indent="-330200" algn="l">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5pPr>
            <a:lvl6pPr marL="2743200" marR="0" lvl="5"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a:spLocks noGrp="1"/>
          </p:cNvSpPr>
          <p:nvPr>
            <p:ph type="sldNum" idx="12"/>
          </p:nvPr>
        </p:nvSpPr>
        <p:spPr>
          <a:xfrm>
            <a:off x="8227785" y="4803546"/>
            <a:ext cx="5805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1pPr>
            <a:lvl2pPr marL="0" marR="0" lvl="1"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2pPr>
            <a:lvl3pPr marL="0" marR="0" lvl="2"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3pPr>
            <a:lvl4pPr marL="0" marR="0" lvl="3"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4pPr>
            <a:lvl5pPr marL="0" marR="0" lvl="4"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5pPr>
            <a:lvl6pPr marL="0" marR="0" lvl="5"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6pPr>
            <a:lvl7pPr marL="0" marR="0" lvl="6"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7pPr>
            <a:lvl8pPr marL="0" marR="0" lvl="7"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8pPr>
            <a:lvl9pPr marL="0" marR="0" lvl="8" indent="0" algn="r">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
              <a:t>‹#›</a:t>
            </a:fld>
            <a:endParaRPr/>
          </a:p>
        </p:txBody>
      </p:sp>
      <p:pic>
        <p:nvPicPr>
          <p:cNvPr id="20" name="Google Shape;20;p3" descr="OpenMainframe_Logo_Pantone.png"/>
          <p:cNvPicPr preferRelativeResize="0"/>
          <p:nvPr/>
        </p:nvPicPr>
        <p:blipFill rotWithShape="1">
          <a:blip r:embed="rId3">
            <a:alphaModFix/>
          </a:blip>
          <a:srcRect/>
          <a:stretch/>
        </p:blipFill>
        <p:spPr>
          <a:xfrm>
            <a:off x="8306753" y="100723"/>
            <a:ext cx="469853" cy="518219"/>
          </a:xfrm>
          <a:prstGeom prst="rect">
            <a:avLst/>
          </a:prstGeom>
          <a:noFill/>
          <a:ln>
            <a:noFill/>
          </a:ln>
        </p:spPr>
      </p:pic>
      <p:sp>
        <p:nvSpPr>
          <p:cNvPr id="21" name="Google Shape;21;p3"/>
          <p:cNvSpPr/>
          <p:nvPr/>
        </p:nvSpPr>
        <p:spPr>
          <a:xfrm>
            <a:off x="0" y="5112912"/>
            <a:ext cx="9144000" cy="50700"/>
          </a:xfrm>
          <a:prstGeom prst="rect">
            <a:avLst/>
          </a:prstGeom>
          <a:solidFill>
            <a:srgbClr val="3664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664AD"/>
              </a:solidFill>
              <a:latin typeface="Calibri"/>
              <a:ea typeface="Calibri"/>
              <a:cs typeface="Calibri"/>
              <a:sym typeface="Calibri"/>
            </a:endParaRPr>
          </a:p>
        </p:txBody>
      </p:sp>
      <p:sp>
        <p:nvSpPr>
          <p:cNvPr id="22" name="Google Shape;22;p3"/>
          <p:cNvSpPr txBox="1">
            <a:spLocks noGrp="1"/>
          </p:cNvSpPr>
          <p:nvPr>
            <p:ph type="sldNum" idx="2"/>
          </p:nvPr>
        </p:nvSpPr>
        <p:spPr>
          <a:xfrm>
            <a:off x="228999" y="4803550"/>
            <a:ext cx="5804100" cy="273900"/>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1pPr>
            <a:lvl2pPr marL="0" marR="0" lvl="1"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2pPr>
            <a:lvl3pPr marL="0" marR="0" lvl="2"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3pPr>
            <a:lvl4pPr marL="0" marR="0" lvl="3"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4pPr>
            <a:lvl5pPr marL="0" marR="0" lvl="4"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5pPr>
            <a:lvl6pPr marL="0" marR="0" lvl="5"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6pPr>
            <a:lvl7pPr marL="0" marR="0" lvl="6"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7pPr>
            <a:lvl8pPr marL="0" marR="0" lvl="7"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8pPr>
            <a:lvl9pPr marL="0" marR="0" lvl="8" indent="0" algn="l">
              <a:lnSpc>
                <a:spcPct val="100000"/>
              </a:lnSpc>
              <a:spcBef>
                <a:spcPts val="0"/>
              </a:spcBef>
              <a:spcAft>
                <a:spcPts val="0"/>
              </a:spcAft>
              <a:buClr>
                <a:srgbClr val="001F8E"/>
              </a:buClr>
              <a:buSzPts val="250"/>
              <a:buFont typeface="Gill Sans"/>
              <a:buNone/>
              <a:defRPr sz="1000" b="0" i="0" u="none" strike="noStrike" cap="none">
                <a:solidFill>
                  <a:schemeClr val="dk1"/>
                </a:solidFill>
                <a:latin typeface="Gill Sans"/>
                <a:ea typeface="Gill Sans"/>
                <a:cs typeface="Gill Sans"/>
                <a:sym typeface="Gill Sans"/>
              </a:defRPr>
            </a:lvl9pPr>
          </a:lstStyle>
          <a:p>
            <a:pPr marL="0" lvl="0" indent="0" algn="l" rtl="0">
              <a:spcBef>
                <a:spcPts val="0"/>
              </a:spcBef>
              <a:spcAft>
                <a:spcPts val="0"/>
              </a:spcAft>
              <a:buNone/>
            </a:pPr>
            <a:r>
              <a:rPr lang="en"/>
              <a:t>Open Mainframe Project All Member Meeting</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3"/>
        <p:cNvGrpSpPr/>
        <p:nvPr/>
      </p:nvGrpSpPr>
      <p:grpSpPr>
        <a:xfrm>
          <a:off x="0" y="0"/>
          <a:ext cx="0" cy="0"/>
          <a:chOff x="0" y="0"/>
          <a:chExt cx="0" cy="0"/>
        </a:xfrm>
      </p:grpSpPr>
      <p:pic>
        <p:nvPicPr>
          <p:cNvPr id="24" name="Google Shape;24;p4"/>
          <p:cNvPicPr preferRelativeResize="0"/>
          <p:nvPr/>
        </p:nvPicPr>
        <p:blipFill rotWithShape="1">
          <a:blip r:embed="rId2">
            <a:alphaModFix/>
          </a:blip>
          <a:srcRect l="10532"/>
          <a:stretch/>
        </p:blipFill>
        <p:spPr>
          <a:xfrm>
            <a:off x="0" y="0"/>
            <a:ext cx="8180918" cy="5143500"/>
          </a:xfrm>
          <a:prstGeom prst="rect">
            <a:avLst/>
          </a:prstGeom>
          <a:noFill/>
          <a:ln>
            <a:noFill/>
          </a:ln>
        </p:spPr>
      </p:pic>
      <p:sp>
        <p:nvSpPr>
          <p:cNvPr id="25" name="Google Shape;25;p4"/>
          <p:cNvSpPr txBox="1">
            <a:spLocks noGrp="1"/>
          </p:cNvSpPr>
          <p:nvPr>
            <p:ph type="ctrTitle"/>
          </p:nvPr>
        </p:nvSpPr>
        <p:spPr>
          <a:xfrm>
            <a:off x="4553842" y="1643174"/>
            <a:ext cx="4185600" cy="1316700"/>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rgbClr val="3664AD"/>
              </a:buClr>
              <a:buSzPts val="4200"/>
              <a:buFont typeface="Gill Sans"/>
              <a:buNone/>
              <a:defRPr sz="4200" b="0" i="0" u="none" strike="noStrike" cap="none">
                <a:solidFill>
                  <a:srgbClr val="3664AD"/>
                </a:solidFill>
                <a:latin typeface="Gill Sans"/>
                <a:ea typeface="Gill Sans"/>
                <a:cs typeface="Gill Sans"/>
                <a:sym typeface="Gill Sans"/>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26" name="Google Shape;26;p4"/>
          <p:cNvSpPr txBox="1">
            <a:spLocks noGrp="1"/>
          </p:cNvSpPr>
          <p:nvPr>
            <p:ph type="subTitle" idx="1"/>
          </p:nvPr>
        </p:nvSpPr>
        <p:spPr>
          <a:xfrm>
            <a:off x="4571983" y="3005359"/>
            <a:ext cx="4185600" cy="605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360"/>
              </a:spcBef>
              <a:spcAft>
                <a:spcPts val="0"/>
              </a:spcAft>
              <a:buClr>
                <a:srgbClr val="7F7F7F"/>
              </a:buClr>
              <a:buSzPts val="1800"/>
              <a:buFont typeface="Arial"/>
              <a:buNone/>
              <a:defRPr sz="1800" b="0" i="1" u="none" strike="noStrike" cap="none">
                <a:solidFill>
                  <a:srgbClr val="7F7F7F"/>
                </a:solidFill>
                <a:latin typeface="Gill Sans"/>
                <a:ea typeface="Gill Sans"/>
                <a:cs typeface="Gill Sans"/>
                <a:sym typeface="Gill Sans"/>
              </a:defRPr>
            </a:lvl1pPr>
            <a:lvl2pPr marR="0" lvl="1" algn="ctr">
              <a:lnSpc>
                <a:spcPct val="100000"/>
              </a:lnSpc>
              <a:spcBef>
                <a:spcPts val="360"/>
              </a:spcBef>
              <a:spcAft>
                <a:spcPts val="0"/>
              </a:spcAft>
              <a:buClr>
                <a:srgbClr val="888888"/>
              </a:buClr>
              <a:buSzPts val="1800"/>
              <a:buFont typeface="Arial"/>
              <a:buNone/>
              <a:defRPr sz="1800" b="0" i="0" u="none" strike="noStrike" cap="none">
                <a:solidFill>
                  <a:srgbClr val="888888"/>
                </a:solidFill>
                <a:latin typeface="Gill Sans"/>
                <a:ea typeface="Gill Sans"/>
                <a:cs typeface="Gill Sans"/>
                <a:sym typeface="Gill Sans"/>
              </a:defRPr>
            </a:lvl2pPr>
            <a:lvl3pPr marR="0" lvl="2" algn="ctr">
              <a:lnSpc>
                <a:spcPct val="100000"/>
              </a:lnSpc>
              <a:spcBef>
                <a:spcPts val="320"/>
              </a:spcBef>
              <a:spcAft>
                <a:spcPts val="0"/>
              </a:spcAft>
              <a:buClr>
                <a:srgbClr val="888888"/>
              </a:buClr>
              <a:buSzPts val="1600"/>
              <a:buFont typeface="Arial"/>
              <a:buNone/>
              <a:defRPr sz="1600" b="0" i="0" u="none" strike="noStrike" cap="none">
                <a:solidFill>
                  <a:srgbClr val="888888"/>
                </a:solidFill>
                <a:latin typeface="Gill Sans"/>
                <a:ea typeface="Gill Sans"/>
                <a:cs typeface="Gill Sans"/>
                <a:sym typeface="Gill Sans"/>
              </a:defRPr>
            </a:lvl3pPr>
            <a:lvl4pPr marR="0" lvl="3" algn="ctr">
              <a:lnSpc>
                <a:spcPct val="100000"/>
              </a:lnSpc>
              <a:spcBef>
                <a:spcPts val="320"/>
              </a:spcBef>
              <a:spcAft>
                <a:spcPts val="0"/>
              </a:spcAft>
              <a:buClr>
                <a:srgbClr val="888888"/>
              </a:buClr>
              <a:buSzPts val="1600"/>
              <a:buFont typeface="Arial"/>
              <a:buNone/>
              <a:defRPr sz="1600" b="0" i="0" u="none" strike="noStrike" cap="none">
                <a:solidFill>
                  <a:srgbClr val="888888"/>
                </a:solidFill>
                <a:latin typeface="Gill Sans"/>
                <a:ea typeface="Gill Sans"/>
                <a:cs typeface="Gill Sans"/>
                <a:sym typeface="Gill Sans"/>
              </a:defRPr>
            </a:lvl4pPr>
            <a:lvl5pPr marR="0" lvl="4" algn="ctr">
              <a:lnSpc>
                <a:spcPct val="100000"/>
              </a:lnSpc>
              <a:spcBef>
                <a:spcPts val="320"/>
              </a:spcBef>
              <a:spcAft>
                <a:spcPts val="0"/>
              </a:spcAft>
              <a:buClr>
                <a:srgbClr val="888888"/>
              </a:buClr>
              <a:buSzPts val="1600"/>
              <a:buFont typeface="Arial"/>
              <a:buNone/>
              <a:defRPr sz="1600" b="0" i="0" u="none" strike="noStrike" cap="none">
                <a:solidFill>
                  <a:srgbClr val="888888"/>
                </a:solidFill>
                <a:latin typeface="Gill Sans"/>
                <a:ea typeface="Gill Sans"/>
                <a:cs typeface="Gill Sans"/>
                <a:sym typeface="Gill Sans"/>
              </a:defRPr>
            </a:lvl5pPr>
            <a:lvl6pPr marR="0" lvl="5"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pic>
        <p:nvPicPr>
          <p:cNvPr id="27" name="Google Shape;27;p4"/>
          <p:cNvPicPr preferRelativeResize="0"/>
          <p:nvPr/>
        </p:nvPicPr>
        <p:blipFill rotWithShape="1">
          <a:blip r:embed="rId3">
            <a:alphaModFix/>
          </a:blip>
          <a:srcRect/>
          <a:stretch/>
        </p:blipFill>
        <p:spPr>
          <a:xfrm>
            <a:off x="4701446" y="1113329"/>
            <a:ext cx="1401147" cy="42822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White">
  <p:cSld name="Section White">
    <p:spTree>
      <p:nvGrpSpPr>
        <p:cNvPr id="1" name="Shape 32"/>
        <p:cNvGrpSpPr/>
        <p:nvPr/>
      </p:nvGrpSpPr>
      <p:grpSpPr>
        <a:xfrm>
          <a:off x="0" y="0"/>
          <a:ext cx="0" cy="0"/>
          <a:chOff x="0" y="0"/>
          <a:chExt cx="0" cy="0"/>
        </a:xfrm>
      </p:grpSpPr>
      <p:sp>
        <p:nvSpPr>
          <p:cNvPr id="33" name="Google Shape;33;p6"/>
          <p:cNvSpPr txBox="1">
            <a:spLocks noGrp="1"/>
          </p:cNvSpPr>
          <p:nvPr>
            <p:ph type="body" idx="1"/>
          </p:nvPr>
        </p:nvSpPr>
        <p:spPr>
          <a:xfrm>
            <a:off x="308610" y="3525959"/>
            <a:ext cx="6446400" cy="392400"/>
          </a:xfrm>
          <a:prstGeom prst="rect">
            <a:avLst/>
          </a:prstGeom>
          <a:noFill/>
          <a:ln>
            <a:noFill/>
          </a:ln>
        </p:spPr>
        <p:txBody>
          <a:bodyPr spcFirstLastPara="1" wrap="square" lIns="0" tIns="0" rIns="0" bIns="0" anchor="b" anchorCtr="0">
            <a:noAutofit/>
          </a:bodyPr>
          <a:lstStyle>
            <a:lvl1pPr marL="457200" marR="0" lvl="0" indent="-228600" algn="l" rtl="0">
              <a:lnSpc>
                <a:spcPct val="85000"/>
              </a:lnSpc>
              <a:spcBef>
                <a:spcPts val="900"/>
              </a:spcBef>
              <a:spcAft>
                <a:spcPts val="0"/>
              </a:spcAft>
              <a:buClr>
                <a:schemeClr val="dk2"/>
              </a:buClr>
              <a:buSzPts val="3000"/>
              <a:buFont typeface="Arial"/>
              <a:buNone/>
              <a:defRPr sz="3000" b="1" cap="none">
                <a:solidFill>
                  <a:schemeClr val="dk1"/>
                </a:solidFill>
                <a:latin typeface="Arial"/>
                <a:ea typeface="Arial"/>
                <a:cs typeface="Arial"/>
                <a:sym typeface="Arial"/>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34" name="Google Shape;34;p6"/>
          <p:cNvSpPr txBox="1">
            <a:spLocks noGrp="1"/>
          </p:cNvSpPr>
          <p:nvPr>
            <p:ph type="sldNum" idx="12"/>
          </p:nvPr>
        </p:nvSpPr>
        <p:spPr>
          <a:xfrm>
            <a:off x="8414085" y="4878185"/>
            <a:ext cx="666600" cy="273900"/>
          </a:xfrm>
          <a:prstGeom prst="rect">
            <a:avLst/>
          </a:prstGeom>
          <a:noFill/>
          <a:ln>
            <a:noFill/>
          </a:ln>
        </p:spPr>
        <p:txBody>
          <a:bodyPr spcFirstLastPara="1" wrap="square" lIns="68575" tIns="34275" rIns="68575" bIns="34275" anchor="t" anchorCtr="0">
            <a:noAutofit/>
          </a:bodyPr>
          <a:lstStyle>
            <a:lvl1pPr marL="0" lvl="0" indent="0" algn="r" rtl="0">
              <a:spcBef>
                <a:spcPts val="0"/>
              </a:spcBef>
              <a:buNone/>
              <a:defRPr sz="600" b="1">
                <a:solidFill>
                  <a:srgbClr val="000000"/>
                </a:solidFill>
                <a:latin typeface="Arial"/>
                <a:ea typeface="Arial"/>
                <a:cs typeface="Arial"/>
                <a:sym typeface="Arial"/>
              </a:defRPr>
            </a:lvl1pPr>
            <a:lvl2pPr marL="0" lvl="1" indent="0" algn="r" rtl="0">
              <a:spcBef>
                <a:spcPts val="0"/>
              </a:spcBef>
              <a:buNone/>
              <a:defRPr sz="600" b="1">
                <a:solidFill>
                  <a:srgbClr val="000000"/>
                </a:solidFill>
                <a:latin typeface="Arial"/>
                <a:ea typeface="Arial"/>
                <a:cs typeface="Arial"/>
                <a:sym typeface="Arial"/>
              </a:defRPr>
            </a:lvl2pPr>
            <a:lvl3pPr marL="0" lvl="2" indent="0" algn="r" rtl="0">
              <a:spcBef>
                <a:spcPts val="0"/>
              </a:spcBef>
              <a:buNone/>
              <a:defRPr sz="600" b="1">
                <a:solidFill>
                  <a:srgbClr val="000000"/>
                </a:solidFill>
                <a:latin typeface="Arial"/>
                <a:ea typeface="Arial"/>
                <a:cs typeface="Arial"/>
                <a:sym typeface="Arial"/>
              </a:defRPr>
            </a:lvl3pPr>
            <a:lvl4pPr marL="0" lvl="3" indent="0" algn="r" rtl="0">
              <a:spcBef>
                <a:spcPts val="0"/>
              </a:spcBef>
              <a:buNone/>
              <a:defRPr sz="600" b="1">
                <a:solidFill>
                  <a:srgbClr val="000000"/>
                </a:solidFill>
                <a:latin typeface="Arial"/>
                <a:ea typeface="Arial"/>
                <a:cs typeface="Arial"/>
                <a:sym typeface="Arial"/>
              </a:defRPr>
            </a:lvl4pPr>
            <a:lvl5pPr marL="0" lvl="4" indent="0" algn="r" rtl="0">
              <a:spcBef>
                <a:spcPts val="0"/>
              </a:spcBef>
              <a:buNone/>
              <a:defRPr sz="600" b="1">
                <a:solidFill>
                  <a:srgbClr val="000000"/>
                </a:solidFill>
                <a:latin typeface="Arial"/>
                <a:ea typeface="Arial"/>
                <a:cs typeface="Arial"/>
                <a:sym typeface="Arial"/>
              </a:defRPr>
            </a:lvl5pPr>
            <a:lvl6pPr marL="0" lvl="5" indent="0" algn="r" rtl="0">
              <a:spcBef>
                <a:spcPts val="0"/>
              </a:spcBef>
              <a:buNone/>
              <a:defRPr sz="600" b="1">
                <a:solidFill>
                  <a:srgbClr val="000000"/>
                </a:solidFill>
                <a:latin typeface="Arial"/>
                <a:ea typeface="Arial"/>
                <a:cs typeface="Arial"/>
                <a:sym typeface="Arial"/>
              </a:defRPr>
            </a:lvl6pPr>
            <a:lvl7pPr marL="0" lvl="6" indent="0" algn="r" rtl="0">
              <a:spcBef>
                <a:spcPts val="0"/>
              </a:spcBef>
              <a:buNone/>
              <a:defRPr sz="600" b="1">
                <a:solidFill>
                  <a:srgbClr val="000000"/>
                </a:solidFill>
                <a:latin typeface="Arial"/>
                <a:ea typeface="Arial"/>
                <a:cs typeface="Arial"/>
                <a:sym typeface="Arial"/>
              </a:defRPr>
            </a:lvl7pPr>
            <a:lvl8pPr marL="0" lvl="7" indent="0" algn="r" rtl="0">
              <a:spcBef>
                <a:spcPts val="0"/>
              </a:spcBef>
              <a:buNone/>
              <a:defRPr sz="600" b="1">
                <a:solidFill>
                  <a:srgbClr val="000000"/>
                </a:solidFill>
                <a:latin typeface="Arial"/>
                <a:ea typeface="Arial"/>
                <a:cs typeface="Arial"/>
                <a:sym typeface="Arial"/>
              </a:defRPr>
            </a:lvl8pPr>
            <a:lvl9pPr marL="0" lvl="8" indent="0" algn="r" rtl="0">
              <a:spcBef>
                <a:spcPts val="0"/>
              </a:spcBef>
              <a:buNone/>
              <a:defRPr sz="600" b="1">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transition spd="med">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33992" y="148858"/>
            <a:ext cx="7893900" cy="4473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262626"/>
              </a:buClr>
              <a:buSzPts val="3000"/>
              <a:buFont typeface="Gill Sans"/>
              <a:buNone/>
              <a:defRPr sz="3000" b="0" i="0" u="none" strike="noStrike" cap="none">
                <a:solidFill>
                  <a:srgbClr val="262626"/>
                </a:solidFill>
                <a:latin typeface="Gill Sans"/>
                <a:ea typeface="Gill Sans"/>
                <a:cs typeface="Gill Sans"/>
                <a:sym typeface="Gill Sans"/>
              </a:defRPr>
            </a:lvl1pPr>
            <a:lvl2pPr marR="0" lvl="1"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7500" y="943429"/>
            <a:ext cx="8369400" cy="3143100"/>
          </a:xfrm>
          <a:prstGeom prst="rect">
            <a:avLst/>
          </a:prstGeom>
          <a:noFill/>
          <a:ln>
            <a:noFill/>
          </a:ln>
        </p:spPr>
        <p:txBody>
          <a:bodyPr spcFirstLastPara="1" wrap="square" lIns="91425" tIns="91425" rIns="91425" bIns="91425" anchor="t" anchorCtr="0">
            <a:noAutofit/>
          </a:bodyPr>
          <a:lstStyle>
            <a:lvl1pPr marL="457200" marR="0" lvl="0"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Gill Sans"/>
                <a:ea typeface="Gill Sans"/>
                <a:cs typeface="Gill Sans"/>
                <a:sym typeface="Gill Sans"/>
              </a:defRPr>
            </a:lvl1pPr>
            <a:lvl2pPr marL="914400" marR="0" lvl="1"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Gill Sans"/>
                <a:ea typeface="Gill Sans"/>
                <a:cs typeface="Gill Sans"/>
                <a:sym typeface="Gill Sans"/>
              </a:defRPr>
            </a:lvl2pPr>
            <a:lvl3pPr marL="1371600" marR="0" lvl="2"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3pPr>
            <a:lvl4pPr marL="1828800" marR="0" lvl="3"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4pPr>
            <a:lvl5pPr marL="2286000" marR="0" lvl="4"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Gill Sans"/>
                <a:ea typeface="Gill Sans"/>
                <a:cs typeface="Gill Sans"/>
                <a:sym typeface="Gill Sans"/>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227785" y="4803546"/>
            <a:ext cx="5805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1pPr>
            <a:lvl2pPr marL="0" marR="0" lvl="1"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2pPr>
            <a:lvl3pPr marL="0" marR="0" lvl="2"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3pPr>
            <a:lvl4pPr marL="0" marR="0" lvl="3"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4pPr>
            <a:lvl5pPr marL="0" marR="0" lvl="4"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5pPr>
            <a:lvl6pPr marL="0" marR="0" lvl="5"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6pPr>
            <a:lvl7pPr marL="0" marR="0" lvl="6"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7pPr>
            <a:lvl8pPr marL="0" marR="0" lvl="7"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8pPr>
            <a:lvl9pPr marL="0" marR="0" lvl="8" indent="0" algn="r" rtl="0">
              <a:lnSpc>
                <a:spcPct val="100000"/>
              </a:lnSpc>
              <a:spcBef>
                <a:spcPts val="0"/>
              </a:spcBef>
              <a:spcAft>
                <a:spcPts val="0"/>
              </a:spcAft>
              <a:buClr>
                <a:srgbClr val="001F8E"/>
              </a:buClr>
              <a:buSzPts val="250"/>
              <a:buFont typeface="Gill Sans"/>
              <a:buNone/>
              <a:defRPr sz="1000" b="0" i="0" u="none" strike="noStrike" cap="none">
                <a:solidFill>
                  <a:srgbClr val="001F8E"/>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Lst>
  <p:transition spd="med">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ctrTitle"/>
          </p:nvPr>
        </p:nvSpPr>
        <p:spPr>
          <a:xfrm>
            <a:off x="4553842" y="1643173"/>
            <a:ext cx="4210596" cy="1890925"/>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SzPts val="4200"/>
              <a:buNone/>
            </a:pPr>
            <a:r>
              <a:rPr lang="en-US" sz="3200" dirty="0"/>
              <a:t>Zowe Joint Community 20PI3 (Q3) </a:t>
            </a:r>
            <a:br>
              <a:rPr lang="en-US" sz="3200" dirty="0"/>
            </a:br>
            <a:r>
              <a:rPr lang="en-US" sz="3200" dirty="0"/>
              <a:t>Survey </a:t>
            </a:r>
            <a:endParaRPr sz="3100" dirty="0"/>
          </a:p>
        </p:txBody>
      </p:sp>
      <p:pic>
        <p:nvPicPr>
          <p:cNvPr id="162" name="Google Shape;162;p21"/>
          <p:cNvPicPr preferRelativeResize="0"/>
          <p:nvPr/>
        </p:nvPicPr>
        <p:blipFill>
          <a:blip r:embed="rId3">
            <a:alphaModFix/>
          </a:blip>
          <a:stretch>
            <a:fillRect/>
          </a:stretch>
        </p:blipFill>
        <p:spPr>
          <a:xfrm>
            <a:off x="6282350" y="394975"/>
            <a:ext cx="2717854" cy="1214427"/>
          </a:xfrm>
          <a:prstGeom prst="rect">
            <a:avLst/>
          </a:prstGeom>
          <a:noFill/>
          <a:ln>
            <a:noFill/>
          </a:ln>
        </p:spPr>
      </p:pic>
      <p:sp>
        <p:nvSpPr>
          <p:cNvPr id="3" name="Rectangle 2">
            <a:extLst>
              <a:ext uri="{FF2B5EF4-FFF2-40B4-BE49-F238E27FC236}">
                <a16:creationId xmlns:a16="http://schemas.microsoft.com/office/drawing/2014/main" id="{76A14BBD-10CF-B244-B1E9-4D024A3B150B}"/>
              </a:ext>
            </a:extLst>
          </p:cNvPr>
          <p:cNvSpPr/>
          <p:nvPr/>
        </p:nvSpPr>
        <p:spPr>
          <a:xfrm>
            <a:off x="5182369" y="3728869"/>
            <a:ext cx="3711272" cy="523220"/>
          </a:xfrm>
          <a:prstGeom prst="rect">
            <a:avLst/>
          </a:prstGeom>
        </p:spPr>
        <p:txBody>
          <a:bodyPr wrap="none">
            <a:spAutoFit/>
          </a:bodyPr>
          <a:lstStyle/>
          <a:p>
            <a:r>
              <a:rPr lang="en-US" dirty="0"/>
              <a:t>Presenters:</a:t>
            </a:r>
            <a:br>
              <a:rPr lang="en-US" dirty="0"/>
            </a:br>
            <a:r>
              <a:rPr lang="en-US" dirty="0"/>
              <a:t>Nick Kocsis, Nolan Rogers, Kyle Woodworth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AE83FF-F163-CC40-A544-D78AFE344649}"/>
              </a:ext>
            </a:extLst>
          </p:cNvPr>
          <p:cNvSpPr>
            <a:spLocks noGrp="1"/>
          </p:cNvSpPr>
          <p:nvPr>
            <p:ph type="body" idx="1"/>
          </p:nvPr>
        </p:nvSpPr>
        <p:spPr/>
        <p:txBody>
          <a:bodyPr/>
          <a:lstStyle/>
          <a:p>
            <a:r>
              <a:rPr lang="en-US" dirty="0"/>
              <a:t>Thank You</a:t>
            </a:r>
          </a:p>
        </p:txBody>
      </p:sp>
    </p:spTree>
    <p:extLst>
      <p:ext uri="{BB962C8B-B14F-4D97-AF65-F5344CB8AC3E}">
        <p14:creationId xmlns:p14="http://schemas.microsoft.com/office/powerpoint/2010/main" val="879174883"/>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1 (</a:t>
            </a:r>
            <a:r>
              <a:rPr lang="en-CA" sz="1800" dirty="0"/>
              <a:t>What role did you play in the Joint PI Planning?</a:t>
            </a:r>
            <a:r>
              <a:rPr lang="en-US" sz="1800" dirty="0"/>
              <a:t>)</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500" y="943429"/>
            <a:ext cx="1899718" cy="2285293"/>
          </a:xfrm>
        </p:spPr>
        <p:txBody>
          <a:bodyPr/>
          <a:lstStyle/>
          <a:p>
            <a:r>
              <a:rPr lang="en-US" sz="1200" dirty="0"/>
              <a:t>Anything to mention here ?</a:t>
            </a:r>
          </a:p>
        </p:txBody>
      </p:sp>
      <p:pic>
        <p:nvPicPr>
          <p:cNvPr id="6" name="Picture 5">
            <a:extLst>
              <a:ext uri="{FF2B5EF4-FFF2-40B4-BE49-F238E27FC236}">
                <a16:creationId xmlns:a16="http://schemas.microsoft.com/office/drawing/2014/main" id="{AF950477-2A01-5841-8BA8-EC1021A0CC21}"/>
              </a:ext>
            </a:extLst>
          </p:cNvPr>
          <p:cNvPicPr>
            <a:picLocks noChangeAspect="1"/>
          </p:cNvPicPr>
          <p:nvPr/>
        </p:nvPicPr>
        <p:blipFill>
          <a:blip r:embed="rId3"/>
          <a:stretch>
            <a:fillRect/>
          </a:stretch>
        </p:blipFill>
        <p:spPr>
          <a:xfrm>
            <a:off x="2459978" y="512865"/>
            <a:ext cx="5621975" cy="4339322"/>
          </a:xfrm>
          <a:prstGeom prst="rect">
            <a:avLst/>
          </a:prstGeom>
        </p:spPr>
      </p:pic>
    </p:spTree>
    <p:extLst>
      <p:ext uri="{BB962C8B-B14F-4D97-AF65-F5344CB8AC3E}">
        <p14:creationId xmlns:p14="http://schemas.microsoft.com/office/powerpoint/2010/main" val="4057575309"/>
      </p:ext>
    </p:extLst>
  </p:cSld>
  <p:clrMapOvr>
    <a:masterClrMapping/>
  </p:clrMapOvr>
  <p:transition spd="med">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2 (On a scale on 1-5 (5 the highest value) Did the joint PI planning provide value to you? if 1 or 2 please say why)</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500" y="943429"/>
            <a:ext cx="1899718" cy="2285293"/>
          </a:xfrm>
        </p:spPr>
        <p:txBody>
          <a:bodyPr/>
          <a:lstStyle/>
          <a:p>
            <a:r>
              <a:rPr lang="en-US" sz="1200" dirty="0"/>
              <a:t>Anything to mention here ?</a:t>
            </a:r>
          </a:p>
        </p:txBody>
      </p:sp>
      <p:pic>
        <p:nvPicPr>
          <p:cNvPr id="2" name="Picture 1">
            <a:extLst>
              <a:ext uri="{FF2B5EF4-FFF2-40B4-BE49-F238E27FC236}">
                <a16:creationId xmlns:a16="http://schemas.microsoft.com/office/drawing/2014/main" id="{53332168-1FFD-8541-98E5-13AA65B011BB}"/>
              </a:ext>
            </a:extLst>
          </p:cNvPr>
          <p:cNvPicPr>
            <a:picLocks noChangeAspect="1"/>
          </p:cNvPicPr>
          <p:nvPr/>
        </p:nvPicPr>
        <p:blipFill>
          <a:blip r:embed="rId3"/>
          <a:stretch>
            <a:fillRect/>
          </a:stretch>
        </p:blipFill>
        <p:spPr>
          <a:xfrm>
            <a:off x="2408046" y="1033152"/>
            <a:ext cx="6313257" cy="3368507"/>
          </a:xfrm>
          <a:prstGeom prst="rect">
            <a:avLst/>
          </a:prstGeom>
        </p:spPr>
      </p:pic>
    </p:spTree>
    <p:extLst>
      <p:ext uri="{BB962C8B-B14F-4D97-AF65-F5344CB8AC3E}">
        <p14:creationId xmlns:p14="http://schemas.microsoft.com/office/powerpoint/2010/main" val="2175366683"/>
      </p:ext>
    </p:extLst>
  </p:cSld>
  <p:clrMapOvr>
    <a:masterClrMapping/>
  </p:clrMapOvr>
  <p:transition spd="med">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2 (On a scale on 1-5 (5 the highest value) Did the joint PI planning provide value to you? if 1 or 2 please say why) (Continued)</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500" y="943429"/>
            <a:ext cx="8397622" cy="3604295"/>
          </a:xfrm>
        </p:spPr>
        <p:txBody>
          <a:bodyPr/>
          <a:lstStyle/>
          <a:p>
            <a:pPr marL="101600" indent="0">
              <a:buNone/>
            </a:pPr>
            <a:r>
              <a:rPr lang="en-US" sz="1200" dirty="0"/>
              <a:t>Responses</a:t>
            </a:r>
          </a:p>
          <a:p>
            <a:r>
              <a:rPr lang="en-US" sz="1200" dirty="0"/>
              <a:t>It's good to see the high-level unified direction for all Zowe squads. Having members of the ZLC in squad breakouts were very helpful. </a:t>
            </a:r>
          </a:p>
          <a:p>
            <a:r>
              <a:rPr lang="en-US" sz="1200" dirty="0"/>
              <a:t>I thought having the joint PI planning was awesome and will help different Zowe squads to work together. </a:t>
            </a:r>
          </a:p>
          <a:p>
            <a:r>
              <a:rPr lang="en-US" sz="1200" dirty="0"/>
              <a:t>Personally, I felt I had an understanding of the PI plans before the Zowe planning, due to internal planning. Therefore, the Zowe planning could have been condensed to a single day IMO. I did find some of the squad breakout sessions to be valuable. </a:t>
            </a:r>
          </a:p>
          <a:p>
            <a:r>
              <a:rPr lang="en-US" sz="1200" dirty="0"/>
              <a:t>It was great to have all of the squads involved in a single PI planning event. It provided visibility into the direction of the solution. </a:t>
            </a:r>
          </a:p>
          <a:p>
            <a:r>
              <a:rPr lang="en-US" sz="1200" dirty="0"/>
              <a:t>The meetings are very long and tie up everyone for a long time. Could this be reduced by submitting proposals (of content, duration, etc.) beforehand, and by splitting off sub-groups of interested parties once a direction has been established? The 'meeting' should be just to obtain consensus and rubber-stamp the choices. </a:t>
            </a:r>
          </a:p>
          <a:p>
            <a:r>
              <a:rPr lang="en-US" sz="1200" dirty="0"/>
              <a:t>Even if things could be better, it was unquestionably good to try to align things &amp; understand the directions. </a:t>
            </a:r>
          </a:p>
          <a:p>
            <a:r>
              <a:rPr lang="en-US" sz="1200" dirty="0"/>
              <a:t>It was great to get an understanding of what work teams were planning to pick up, especially on the cross-squad work</a:t>
            </a:r>
          </a:p>
        </p:txBody>
      </p:sp>
    </p:spTree>
    <p:extLst>
      <p:ext uri="{BB962C8B-B14F-4D97-AF65-F5344CB8AC3E}">
        <p14:creationId xmlns:p14="http://schemas.microsoft.com/office/powerpoint/2010/main" val="3907417380"/>
      </p:ext>
    </p:extLst>
  </p:cSld>
  <p:clrMapOvr>
    <a:masterClrMapping/>
  </p:clrMapOvr>
  <p:transition spd="med">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3 (Do you believe the main objectives, risks, and collaboration were clearly addressed in the PI Planning?)</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500" y="943429"/>
            <a:ext cx="1899718" cy="2285293"/>
          </a:xfrm>
        </p:spPr>
        <p:txBody>
          <a:bodyPr/>
          <a:lstStyle/>
          <a:p>
            <a:r>
              <a:rPr lang="en-US" sz="1200" dirty="0"/>
              <a:t>Anything to mention here ?</a:t>
            </a:r>
          </a:p>
        </p:txBody>
      </p:sp>
      <p:pic>
        <p:nvPicPr>
          <p:cNvPr id="2" name="Picture 1">
            <a:extLst>
              <a:ext uri="{FF2B5EF4-FFF2-40B4-BE49-F238E27FC236}">
                <a16:creationId xmlns:a16="http://schemas.microsoft.com/office/drawing/2014/main" id="{137F6B5F-CA45-EC4A-9D37-27140FFE12DD}"/>
              </a:ext>
            </a:extLst>
          </p:cNvPr>
          <p:cNvPicPr>
            <a:picLocks noChangeAspect="1"/>
          </p:cNvPicPr>
          <p:nvPr/>
        </p:nvPicPr>
        <p:blipFill>
          <a:blip r:embed="rId3"/>
          <a:stretch>
            <a:fillRect/>
          </a:stretch>
        </p:blipFill>
        <p:spPr>
          <a:xfrm>
            <a:off x="2313783" y="809202"/>
            <a:ext cx="6410205" cy="3978247"/>
          </a:xfrm>
          <a:prstGeom prst="rect">
            <a:avLst/>
          </a:prstGeom>
        </p:spPr>
      </p:pic>
    </p:spTree>
    <p:extLst>
      <p:ext uri="{BB962C8B-B14F-4D97-AF65-F5344CB8AC3E}">
        <p14:creationId xmlns:p14="http://schemas.microsoft.com/office/powerpoint/2010/main" val="3406091756"/>
      </p:ext>
    </p:extLst>
  </p:cSld>
  <p:clrMapOvr>
    <a:masterClrMapping/>
  </p:clrMapOvr>
  <p:transition spd="med">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4 (Did you get the participation you wanted on the Squads calls ? if no, please explain.)</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500" y="943429"/>
            <a:ext cx="1899718" cy="2285293"/>
          </a:xfrm>
        </p:spPr>
        <p:txBody>
          <a:bodyPr/>
          <a:lstStyle/>
          <a:p>
            <a:r>
              <a:rPr lang="en-US" sz="1200" dirty="0"/>
              <a:t>Anything to mention here ?</a:t>
            </a:r>
          </a:p>
        </p:txBody>
      </p:sp>
      <p:pic>
        <p:nvPicPr>
          <p:cNvPr id="2" name="Picture 1">
            <a:extLst>
              <a:ext uri="{FF2B5EF4-FFF2-40B4-BE49-F238E27FC236}">
                <a16:creationId xmlns:a16="http://schemas.microsoft.com/office/drawing/2014/main" id="{CAEF9243-D61B-4248-A2F4-87D164CC9FD9}"/>
              </a:ext>
            </a:extLst>
          </p:cNvPr>
          <p:cNvPicPr>
            <a:picLocks noChangeAspect="1"/>
          </p:cNvPicPr>
          <p:nvPr/>
        </p:nvPicPr>
        <p:blipFill>
          <a:blip r:embed="rId3"/>
          <a:stretch>
            <a:fillRect/>
          </a:stretch>
        </p:blipFill>
        <p:spPr>
          <a:xfrm>
            <a:off x="2217218" y="783987"/>
            <a:ext cx="6676062" cy="4200071"/>
          </a:xfrm>
          <a:prstGeom prst="rect">
            <a:avLst/>
          </a:prstGeom>
        </p:spPr>
      </p:pic>
    </p:spTree>
    <p:extLst>
      <p:ext uri="{BB962C8B-B14F-4D97-AF65-F5344CB8AC3E}">
        <p14:creationId xmlns:p14="http://schemas.microsoft.com/office/powerpoint/2010/main" val="1620395230"/>
      </p:ext>
    </p:extLst>
  </p:cSld>
  <p:clrMapOvr>
    <a:masterClrMapping/>
  </p:clrMapOvr>
  <p:transition spd="med">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a:xfrm>
            <a:off x="333992" y="159441"/>
            <a:ext cx="7893900" cy="585025"/>
          </a:xfrm>
        </p:spPr>
        <p:txBody>
          <a:bodyPr/>
          <a:lstStyle/>
          <a:p>
            <a:r>
              <a:rPr lang="en-US" sz="1800" dirty="0"/>
              <a:t>Question 5 (</a:t>
            </a:r>
            <a:r>
              <a:rPr lang="en-CA" sz="1800" dirty="0"/>
              <a:t>Were there any communication or technical problems (not knowing where the calls where or could not join them) with the PI?)</a:t>
            </a:r>
            <a:br>
              <a:rPr lang="en-CA" sz="1800" dirty="0"/>
            </a:br>
            <a:endParaRPr lang="en-US" sz="1800" dirty="0"/>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499" y="943429"/>
            <a:ext cx="8559463" cy="3701399"/>
          </a:xfrm>
        </p:spPr>
        <p:txBody>
          <a:bodyPr/>
          <a:lstStyle/>
          <a:p>
            <a:pPr marL="101600" indent="0">
              <a:buNone/>
            </a:pPr>
            <a:r>
              <a:rPr lang="en-US" sz="1200" dirty="0"/>
              <a:t>Comments</a:t>
            </a:r>
          </a:p>
          <a:p>
            <a:r>
              <a:rPr lang="en-US" sz="1200" dirty="0"/>
              <a:t>No but I did not try to track all the meetings </a:t>
            </a:r>
          </a:p>
          <a:p>
            <a:r>
              <a:rPr lang="en-US" sz="1200" dirty="0"/>
              <a:t>I think in this first PI planning, it became clear that the draft/final plan review did not have to be scheduled for such a long duration. Squad breakouts could be scheduled at that most convenient time instead. </a:t>
            </a:r>
          </a:p>
          <a:p>
            <a:r>
              <a:rPr lang="en-US" sz="1200" dirty="0"/>
              <a:t>Nope. </a:t>
            </a:r>
          </a:p>
          <a:p>
            <a:r>
              <a:rPr lang="en-US" sz="1200" dirty="0"/>
              <a:t>no </a:t>
            </a:r>
          </a:p>
          <a:p>
            <a:r>
              <a:rPr lang="en-US" sz="1200" dirty="0"/>
              <a:t>For one of the CLI Squad planning calls, couldn't join the Zoom call because community account for hosting Zoom meetings was in use by someone else. This wasn't a big deal though, was quickly reached out to with a </a:t>
            </a:r>
            <a:r>
              <a:rPr lang="en-US" sz="1200" dirty="0" err="1"/>
              <a:t>Webex</a:t>
            </a:r>
            <a:r>
              <a:rPr lang="en-US" sz="1200" dirty="0"/>
              <a:t> link to use as an alternative :) </a:t>
            </a:r>
          </a:p>
          <a:p>
            <a:r>
              <a:rPr lang="en-US" sz="1200" dirty="0"/>
              <a:t>nope </a:t>
            </a:r>
          </a:p>
          <a:p>
            <a:r>
              <a:rPr lang="en-US" sz="1200" dirty="0"/>
              <a:t>We had a small issue with our Zoom account (Zoom suggested it was already in use) but were able to overcome it. </a:t>
            </a:r>
          </a:p>
          <a:p>
            <a:r>
              <a:rPr lang="en-US" sz="1200" dirty="0"/>
              <a:t>Only communication problems that arose involved individuals who are in two or more squads. They were unable to be present for all squads they are involved in, and therefore had less say in each squad's PI objectives. </a:t>
            </a:r>
          </a:p>
          <a:p>
            <a:r>
              <a:rPr lang="en-US" sz="1200" dirty="0"/>
              <a:t>I knew where my calls were, but the schedule was such that I couldn't attend other squads even if I wanted to. But, attending multiple would take many many hours, so that is another concern about doing so much planning in advance. </a:t>
            </a:r>
          </a:p>
        </p:txBody>
      </p:sp>
    </p:spTree>
    <p:extLst>
      <p:ext uri="{BB962C8B-B14F-4D97-AF65-F5344CB8AC3E}">
        <p14:creationId xmlns:p14="http://schemas.microsoft.com/office/powerpoint/2010/main" val="2594317645"/>
      </p:ext>
    </p:extLst>
  </p:cSld>
  <p:clrMapOvr>
    <a:masterClrMapping/>
  </p:clrMapOvr>
  <p:transition spd="med">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D95B5A-F3BE-C447-8B25-32D8AB44C8FF}"/>
              </a:ext>
            </a:extLst>
          </p:cNvPr>
          <p:cNvSpPr>
            <a:spLocks noGrp="1"/>
          </p:cNvSpPr>
          <p:nvPr>
            <p:ph type="title"/>
          </p:nvPr>
        </p:nvSpPr>
        <p:spPr/>
        <p:txBody>
          <a:bodyPr/>
          <a:lstStyle/>
          <a:p>
            <a:r>
              <a:rPr lang="en-US" sz="1800" dirty="0"/>
              <a:t>Question 6 (Any other comments ?)</a:t>
            </a:r>
          </a:p>
        </p:txBody>
      </p:sp>
      <p:sp>
        <p:nvSpPr>
          <p:cNvPr id="5" name="Text Placeholder 4">
            <a:extLst>
              <a:ext uri="{FF2B5EF4-FFF2-40B4-BE49-F238E27FC236}">
                <a16:creationId xmlns:a16="http://schemas.microsoft.com/office/drawing/2014/main" id="{BC1909D2-A060-9743-82F2-BF396F894834}"/>
              </a:ext>
            </a:extLst>
          </p:cNvPr>
          <p:cNvSpPr>
            <a:spLocks noGrp="1"/>
          </p:cNvSpPr>
          <p:nvPr>
            <p:ph type="body" idx="1"/>
          </p:nvPr>
        </p:nvSpPr>
        <p:spPr>
          <a:xfrm>
            <a:off x="317499" y="943429"/>
            <a:ext cx="8114401" cy="3806596"/>
          </a:xfrm>
        </p:spPr>
        <p:txBody>
          <a:bodyPr/>
          <a:lstStyle/>
          <a:p>
            <a:r>
              <a:rPr lang="en-US" sz="1200" dirty="0"/>
              <a:t>Pre-PI survey was helpful but needs to be done earlier and reviewed before going out.</a:t>
            </a:r>
          </a:p>
          <a:p>
            <a:r>
              <a:rPr lang="en-US" sz="1200" dirty="0"/>
              <a:t>n/a </a:t>
            </a:r>
          </a:p>
          <a:p>
            <a:r>
              <a:rPr lang="en-US" sz="1200" dirty="0"/>
              <a:t>Overall, I thought the length of the PI Planning event was sufficient (1.5 days). I also like how all of the squad PI objectives are easily accessible in GitHub. </a:t>
            </a:r>
          </a:p>
          <a:p>
            <a:r>
              <a:rPr lang="en-US" sz="1200" dirty="0"/>
              <a:t>Surveys: - Appreciate the creation of the survey that was sent out to the community in general. Would be nice to have Squad leads and teams create surveys too. - Would be nice if some multiple choice questions could allow multiple answers. Meetings: - Time zones (other than EST) should be taken into consideration. It makes planning extremely difficult having to coordinate meeting times across the globe. (for instance, PDT and CET are 9 -10 hours apart) </a:t>
            </a:r>
          </a:p>
          <a:p>
            <a:r>
              <a:rPr lang="en-US" sz="1200" dirty="0"/>
              <a:t>There's a little disagreement about which goalposts we will reach in high availability theme, but we agree it's good to start the work. I don't think this harms productivity, but people must set expectations on what the outcome will be.</a:t>
            </a:r>
          </a:p>
        </p:txBody>
      </p:sp>
    </p:spTree>
    <p:extLst>
      <p:ext uri="{BB962C8B-B14F-4D97-AF65-F5344CB8AC3E}">
        <p14:creationId xmlns:p14="http://schemas.microsoft.com/office/powerpoint/2010/main" val="1329238424"/>
      </p:ext>
    </p:extLst>
  </p:cSld>
  <p:clrMapOvr>
    <a:masterClrMapping/>
  </p:clrMapOvr>
  <p:transition spd="med">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B78C68-36E7-0F4E-9568-6A7B6407C73B}"/>
              </a:ext>
            </a:extLst>
          </p:cNvPr>
          <p:cNvSpPr>
            <a:spLocks noGrp="1"/>
          </p:cNvSpPr>
          <p:nvPr>
            <p:ph type="title"/>
          </p:nvPr>
        </p:nvSpPr>
        <p:spPr/>
        <p:txBody>
          <a:bodyPr/>
          <a:lstStyle/>
          <a:p>
            <a:r>
              <a:rPr lang="en-US" sz="1800" dirty="0"/>
              <a:t>Analysis of Survey Results</a:t>
            </a:r>
          </a:p>
        </p:txBody>
      </p:sp>
      <p:sp>
        <p:nvSpPr>
          <p:cNvPr id="4" name="Text Placeholder 3">
            <a:extLst>
              <a:ext uri="{FF2B5EF4-FFF2-40B4-BE49-F238E27FC236}">
                <a16:creationId xmlns:a16="http://schemas.microsoft.com/office/drawing/2014/main" id="{E159F243-A0D8-1E44-AD36-BD1784FC123C}"/>
              </a:ext>
            </a:extLst>
          </p:cNvPr>
          <p:cNvSpPr>
            <a:spLocks noGrp="1"/>
          </p:cNvSpPr>
          <p:nvPr>
            <p:ph type="body" idx="1"/>
          </p:nvPr>
        </p:nvSpPr>
        <p:spPr>
          <a:xfrm>
            <a:off x="333992" y="747984"/>
            <a:ext cx="8369400" cy="3143100"/>
          </a:xfrm>
        </p:spPr>
        <p:txBody>
          <a:bodyPr/>
          <a:lstStyle/>
          <a:p>
            <a:r>
              <a:rPr lang="en-US" sz="1200" dirty="0"/>
              <a:t>For the next PI, we should schedule the breakout sessions so that everyone can attend every session</a:t>
            </a:r>
          </a:p>
          <a:p>
            <a:r>
              <a:rPr lang="en-US" sz="1200" dirty="0"/>
              <a:t>We should include ”Innovation”</a:t>
            </a:r>
          </a:p>
          <a:p>
            <a:r>
              <a:rPr lang="en-US" sz="1200" dirty="0"/>
              <a:t>We should disseminate the schedule better</a:t>
            </a:r>
            <a:br>
              <a:rPr lang="en-US" sz="1200" dirty="0"/>
            </a:br>
            <a:endParaRPr lang="en-US" sz="1200" dirty="0"/>
          </a:p>
          <a:p>
            <a:endParaRPr lang="en-US" sz="1200" dirty="0"/>
          </a:p>
        </p:txBody>
      </p:sp>
    </p:spTree>
    <p:extLst>
      <p:ext uri="{BB962C8B-B14F-4D97-AF65-F5344CB8AC3E}">
        <p14:creationId xmlns:p14="http://schemas.microsoft.com/office/powerpoint/2010/main" val="1975335570"/>
      </p:ext>
    </p:extLst>
  </p:cSld>
  <p:clrMapOvr>
    <a:masterClrMapping/>
  </p:clrMapOvr>
  <p:transition spd="med">
    <p:fade thruBlk="1"/>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8366F8B0CAC4944B54E4FE62E1853FF" ma:contentTypeVersion="13" ma:contentTypeDescription="Create a new document." ma:contentTypeScope="" ma:versionID="c0144efe8435d8d2a41eb877ff779f3d">
  <xsd:schema xmlns:xsd="http://www.w3.org/2001/XMLSchema" xmlns:xs="http://www.w3.org/2001/XMLSchema" xmlns:p="http://schemas.microsoft.com/office/2006/metadata/properties" xmlns:ns3="dc93a766-66e7-40cb-ae91-7d18686f06cb" xmlns:ns4="218ddd80-e909-418b-876b-6da869ab062e" targetNamespace="http://schemas.microsoft.com/office/2006/metadata/properties" ma:root="true" ma:fieldsID="98e515d43d9a7e057d5a8f41d3b12b29" ns3:_="" ns4:_="">
    <xsd:import namespace="dc93a766-66e7-40cb-ae91-7d18686f06cb"/>
    <xsd:import namespace="218ddd80-e909-418b-876b-6da869ab062e"/>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Location" minOccurs="0"/>
                <xsd:element ref="ns4:MediaServiceOCR" minOccurs="0"/>
                <xsd:element ref="ns4:MediaServiceEventHashCode" minOccurs="0"/>
                <xsd:element ref="ns4:MediaServiceGenerationTim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93a766-66e7-40cb-ae91-7d18686f06cb"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8ddd80-e909-418b-876b-6da869ab062e"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MediaServiceAutoTags" ma:internalName="MediaServiceAutoTags" ma:readOnly="true">
      <xsd:simpleType>
        <xsd:restriction base="dms:Text"/>
      </xsd:simpleType>
    </xsd:element>
    <xsd:element name="MediaServiceLocation" ma:index="15" nillable="true" ma:displayName="MediaServiceLocation" ma:internalName="MediaServiceLocation" ma:readOnly="true">
      <xsd:simpleType>
        <xsd:restriction base="dms:Text"/>
      </xsd:simpleType>
    </xsd:element>
    <xsd:element name="MediaServiceOCR" ma:index="16" nillable="true" ma:displayName="MediaServiceOCR" ma:internalName="MediaServiceOCR" ma:readOnly="true">
      <xsd:simpleType>
        <xsd:restriction base="dms:Note">
          <xsd:maxLength value="255"/>
        </xsd:restriction>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6FB3BA-9F7C-4CD8-B3AB-262CEFAAFDB4}">
  <ds:schemaRefs>
    <ds:schemaRef ds:uri="http://schemas.microsoft.com/sharepoint/v3/contenttype/forms"/>
  </ds:schemaRefs>
</ds:datastoreItem>
</file>

<file path=customXml/itemProps2.xml><?xml version="1.0" encoding="utf-8"?>
<ds:datastoreItem xmlns:ds="http://schemas.openxmlformats.org/officeDocument/2006/customXml" ds:itemID="{0A54B724-95FE-4227-A509-89C0BE165019}">
  <ds:schemaRefs>
    <ds:schemaRef ds:uri="http://purl.org/dc/elements/1.1/"/>
    <ds:schemaRef ds:uri="http://schemas.microsoft.com/office/2006/metadata/properties"/>
    <ds:schemaRef ds:uri="http://purl.org/dc/dcmitype/"/>
    <ds:schemaRef ds:uri="http://schemas.microsoft.com/office/2006/documentManagement/types"/>
    <ds:schemaRef ds:uri="http://purl.org/dc/terms/"/>
    <ds:schemaRef ds:uri="http://schemas.openxmlformats.org/package/2006/metadata/core-properties"/>
    <ds:schemaRef ds:uri="218ddd80-e909-418b-876b-6da869ab062e"/>
    <ds:schemaRef ds:uri="http://www.w3.org/XML/1998/namespace"/>
    <ds:schemaRef ds:uri="http://schemas.microsoft.com/office/infopath/2007/PartnerControls"/>
    <ds:schemaRef ds:uri="dc93a766-66e7-40cb-ae91-7d18686f06cb"/>
  </ds:schemaRefs>
</ds:datastoreItem>
</file>

<file path=customXml/itemProps3.xml><?xml version="1.0" encoding="utf-8"?>
<ds:datastoreItem xmlns:ds="http://schemas.openxmlformats.org/officeDocument/2006/customXml" ds:itemID="{75DFD259-8AF4-4CFA-9594-D45098FC583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c93a766-66e7-40cb-ae91-7d18686f06cb"/>
    <ds:schemaRef ds:uri="218ddd80-e909-418b-876b-6da869ab062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2805</TotalTime>
  <Words>895</Words>
  <Application>Microsoft Macintosh PowerPoint</Application>
  <PresentationFormat>On-screen Show (16:9)</PresentationFormat>
  <Paragraphs>50</Paragraphs>
  <Slides>10</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Gill Sans</vt:lpstr>
      <vt:lpstr>Office Theme</vt:lpstr>
      <vt:lpstr>Zowe Joint Community 20PI3 (Q3)  Survey </vt:lpstr>
      <vt:lpstr>Question 1 (What role did you play in the Joint PI Planning?)</vt:lpstr>
      <vt:lpstr>Question 2 (On a scale on 1-5 (5 the highest value) Did the joint PI planning provide value to you? if 1 or 2 please say why)</vt:lpstr>
      <vt:lpstr>Question 2 (On a scale on 1-5 (5 the highest value) Did the joint PI planning provide value to you? if 1 or 2 please say why) (Continued)</vt:lpstr>
      <vt:lpstr>Question 3 (Do you believe the main objectives, risks, and collaboration were clearly addressed in the PI Planning?)</vt:lpstr>
      <vt:lpstr>Question 4 (Did you get the participation you wanted on the Squads calls ? if no, please explain.)</vt:lpstr>
      <vt:lpstr>Question 5 (Were there any communication or technical problems (not knowing where the calls where or could not join them) with the PI?) </vt:lpstr>
      <vt:lpstr>Question 6 (Any other comments ?)</vt:lpstr>
      <vt:lpstr>Analysis of Survey Results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Zowe LTS Release</dc:title>
  <dc:creator>Peter Fandel</dc:creator>
  <cp:lastModifiedBy>Nicholas Kocsis</cp:lastModifiedBy>
  <cp:revision>155</cp:revision>
  <dcterms:modified xsi:type="dcterms:W3CDTF">2020-07-13T18:52:46Z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0x01010078366F8B0CAC4944B54E4FE62E1853FF</vt:lpwstr>
  </property>
</Properties>
</file>